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40"/>
  </p:notesMasterIdLst>
  <p:handoutMasterIdLst>
    <p:handoutMasterId r:id="rId41"/>
  </p:handoutMasterIdLst>
  <p:sldIdLst>
    <p:sldId id="256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7" r:id="rId21"/>
    <p:sldId id="279" r:id="rId22"/>
    <p:sldId id="280" r:id="rId23"/>
    <p:sldId id="281" r:id="rId24"/>
    <p:sldId id="283" r:id="rId25"/>
    <p:sldId id="284" r:id="rId26"/>
    <p:sldId id="285" r:id="rId27"/>
    <p:sldId id="288" r:id="rId28"/>
    <p:sldId id="287" r:id="rId29"/>
    <p:sldId id="286" r:id="rId30"/>
    <p:sldId id="289" r:id="rId31"/>
    <p:sldId id="282" r:id="rId32"/>
    <p:sldId id="290" r:id="rId33"/>
    <p:sldId id="291" r:id="rId34"/>
    <p:sldId id="292" r:id="rId35"/>
    <p:sldId id="293" r:id="rId36"/>
    <p:sldId id="294" r:id="rId37"/>
    <p:sldId id="295" r:id="rId38"/>
    <p:sldId id="260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118" d="100"/>
          <a:sy n="118" d="100"/>
        </p:scale>
        <p:origin x="2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E644646B-21C0-410B-BA17-64C59EB292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289392C-F5C5-4C38-94CE-455C7F402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9A4FD-FAFB-4CDA-9DC5-D20CA18269A9}" type="datetimeFigureOut">
              <a:rPr lang="en-US" smtClean="0"/>
              <a:t>4/3/2021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62F3D2C-86D2-4CEA-B1B8-750885E16D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A6D5F72-69F2-4B4B-A943-B04C4B1E36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EBA49-8001-49C3-9348-7448336215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906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1E35E-F34C-4F0E-B8A1-D9F5F49CB3AD}" type="datetimeFigureOut">
              <a:rPr lang="en-US" smtClean="0"/>
              <a:t>4/3/2021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3F15BC-4AA1-41C4-8C26-91A7E3BB93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46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052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6801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352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877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3035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0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782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0039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392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1447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612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1566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676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5990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9349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107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2785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660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9879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400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8665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80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9569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4346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8021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9703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0390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5808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064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860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845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964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366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3422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8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1330" y="604818"/>
            <a:ext cx="11309338" cy="8016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="" xmlns:a16="http://schemas.microsoft.com/office/drawing/2014/main" id="{493D4EDA-58E0-40CC-B3CA-14CDEB349D2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=""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="" xmlns:a16="http://schemas.microsoft.com/office/drawing/2014/main" id="{AA9EB0BC-A85E-4C26-B355-5DFCEF6CCB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3643E56B-BD42-413D-B17D-7958270F5DE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="" xmlns:a16="http://schemas.microsoft.com/office/drawing/2014/main" id="{96C04F74-9467-4FA5-95DC-8D481A2974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="" xmlns:a16="http://schemas.microsoft.com/office/drawing/2014/main" id="{D73DE1C3-5C37-42E9-A3F0-256F1938327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4A2E7EC3-E07C-46CE-9B25-41865A50681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CCNA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5"/>
            <a:ext cx="10993546" cy="78763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7CEBFF"/>
                </a:solidFill>
              </a:rPr>
              <a:t>NAME- DIWANSHU CHANDRA			  REGISTRATION – 11808583</a:t>
            </a:r>
          </a:p>
          <a:p>
            <a:r>
              <a:rPr lang="en-US" dirty="0" smtClean="0">
                <a:solidFill>
                  <a:srgbClr val="7CEBFF"/>
                </a:solidFill>
              </a:rPr>
              <a:t>SCHOOL OF COMPUTER APPLICATIONS          BCA(HONS)</a:t>
            </a:r>
            <a:endParaRPr lang="en-US" dirty="0">
              <a:solidFill>
                <a:srgbClr val="7CEB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279" y="4396755"/>
            <a:ext cx="2010188" cy="20251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7100" y="696130"/>
            <a:ext cx="1943371" cy="193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IP ADDRESSING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84088" y="1546956"/>
            <a:ext cx="3452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Layer 3 Logical Address assignment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484088" y="1987824"/>
            <a:ext cx="3238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Used to Identify Specific Devices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484088" y="2415135"/>
            <a:ext cx="4958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Every device on the Internet has Unique IP address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3412829"/>
            <a:ext cx="6350000" cy="3365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84088" y="2842445"/>
            <a:ext cx="2846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Private and Public IP address</a:t>
            </a:r>
            <a:endParaRPr lang="en-IN" dirty="0"/>
          </a:p>
        </p:txBody>
      </p:sp>
      <p:sp>
        <p:nvSpPr>
          <p:cNvPr id="13" name="Rectangle 12"/>
          <p:cNvSpPr/>
          <p:nvPr/>
        </p:nvSpPr>
        <p:spPr>
          <a:xfrm>
            <a:off x="5818324" y="1542169"/>
            <a:ext cx="901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Classed</a:t>
            </a:r>
            <a:endParaRPr lang="en-IN" dirty="0"/>
          </a:p>
        </p:txBody>
      </p:sp>
      <p:sp>
        <p:nvSpPr>
          <p:cNvPr id="15" name="Rectangle 14"/>
          <p:cNvSpPr/>
          <p:nvPr/>
        </p:nvSpPr>
        <p:spPr>
          <a:xfrm>
            <a:off x="5818324" y="1987824"/>
            <a:ext cx="37162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Local loopback and broadcast address</a:t>
            </a:r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5818324" y="2396677"/>
            <a:ext cx="718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CIDR</a:t>
            </a:r>
            <a:endParaRPr lang="en-IN" dirty="0"/>
          </a:p>
        </p:txBody>
      </p:sp>
      <p:sp>
        <p:nvSpPr>
          <p:cNvPr id="17" name="Rectangle 16"/>
          <p:cNvSpPr/>
          <p:nvPr/>
        </p:nvSpPr>
        <p:spPr>
          <a:xfrm>
            <a:off x="5818324" y="2839958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Subnet Mask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002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Initial Device Configurations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21" y="1489668"/>
            <a:ext cx="11333558" cy="49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29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Initial Device Configuration - SWITCHES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015" y="2629912"/>
            <a:ext cx="6850619" cy="415930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4088" y="1546956"/>
            <a:ext cx="3122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Putty – Terminal Emulation Tool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484087" y="1905601"/>
            <a:ext cx="2472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Connection Type - Serial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484087" y="2317915"/>
            <a:ext cx="44702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Out of Band Connection – SSH , TELNET etc.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014" y="1531843"/>
            <a:ext cx="6850619" cy="101714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84087" y="2765952"/>
            <a:ext cx="45983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Check Your Serial Port Number – Device man.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484087" y="3219270"/>
            <a:ext cx="2255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erase Startup-config</a:t>
            </a:r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471502" y="3628394"/>
            <a:ext cx="1639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Show version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471502" y="4043371"/>
            <a:ext cx="18315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Config Terminal</a:t>
            </a:r>
            <a:endParaRPr lang="en-IN" dirty="0"/>
          </a:p>
        </p:txBody>
      </p:sp>
      <p:sp>
        <p:nvSpPr>
          <p:cNvPr id="13" name="Rectangle 12"/>
          <p:cNvSpPr/>
          <p:nvPr/>
        </p:nvSpPr>
        <p:spPr>
          <a:xfrm>
            <a:off x="497135" y="4452495"/>
            <a:ext cx="686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Wr</a:t>
            </a:r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484087" y="4847390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? - help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644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Initial Device Configuration - RouTERS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4088" y="1546956"/>
            <a:ext cx="3122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Putty – Terminal Emulation Tool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484087" y="1905601"/>
            <a:ext cx="2472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Connection Type - Serial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484087" y="2317915"/>
            <a:ext cx="44702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Out of Band Connection – SSH , TELNET etc.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484087" y="2765952"/>
            <a:ext cx="45983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Check Your Serial Port Number – Device man.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484087" y="3219270"/>
            <a:ext cx="2255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erase Startup-config</a:t>
            </a:r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471502" y="3628394"/>
            <a:ext cx="1639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Show version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471502" y="4043371"/>
            <a:ext cx="18315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Config Terminal</a:t>
            </a:r>
            <a:endParaRPr lang="en-IN" dirty="0"/>
          </a:p>
        </p:txBody>
      </p:sp>
      <p:sp>
        <p:nvSpPr>
          <p:cNvPr id="13" name="Rectangle 12"/>
          <p:cNvSpPr/>
          <p:nvPr/>
        </p:nvSpPr>
        <p:spPr>
          <a:xfrm>
            <a:off x="497135" y="4452495"/>
            <a:ext cx="686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Wr</a:t>
            </a:r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484087" y="4847390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# ? - help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013" y="2617847"/>
            <a:ext cx="6850619" cy="384945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013" y="1481380"/>
            <a:ext cx="6850619" cy="100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8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ORIGINAL TERMINAL VS PACKET TRACER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71" y="1438598"/>
            <a:ext cx="11312666" cy="506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3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ALLOCATING AND SUBNETTING IP ADDRESS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021" y="1463041"/>
            <a:ext cx="11329706" cy="492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1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IP SUBNETTING 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70" y="1471353"/>
            <a:ext cx="11312665" cy="488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38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IP SUBNETTING - CHEATSHEET 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630" y="1432290"/>
            <a:ext cx="6829425" cy="536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3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SPANNING TREE 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4089" y="1531883"/>
            <a:ext cx="113221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Switches and Routers uses spanning tree to identify and see what, how many devices are connected directly and directly.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484089" y="1917827"/>
            <a:ext cx="40312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STP/802.1D used by earlier cisco devices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484090" y="2331077"/>
            <a:ext cx="46624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PVST + Cisco Improved STP adding a per VLAN feature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434905" y="2994732"/>
            <a:ext cx="42830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 </a:t>
            </a:r>
            <a:r>
              <a:rPr lang="en-IN" dirty="0" smtClean="0"/>
              <a:t>RSTP / 802.1W Improved STP – Faster           Convergence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434905" y="3714550"/>
            <a:ext cx="47116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Rapid PVST + Cisco improvement of RSTP and used Nowadays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552" y="2102493"/>
            <a:ext cx="6315075" cy="469582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84089" y="4451692"/>
            <a:ext cx="47116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BPDU – Bridge Protocol Data Unit are parts of STPs that transmit messages across LAN to detect loops in Network Topologies.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253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CABLING and PaCKET FLOWS 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5893" y="1586345"/>
            <a:ext cx="32469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TYPES OF COMMUNICATION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45893" y="1955677"/>
            <a:ext cx="11592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UNICAST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345894" y="2257984"/>
            <a:ext cx="17823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MULTICAST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345893" y="2560291"/>
            <a:ext cx="15071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BROADCAST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093" y="3746612"/>
            <a:ext cx="2407379" cy="28885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3939" y="1441171"/>
            <a:ext cx="3248949" cy="24768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3341" y="3918003"/>
            <a:ext cx="3464318" cy="258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823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0" y="702156"/>
            <a:ext cx="11061813" cy="657306"/>
          </a:xfrm>
        </p:spPr>
        <p:txBody>
          <a:bodyPr>
            <a:normAutofit fontScale="90000"/>
          </a:bodyPr>
          <a:lstStyle/>
          <a:p>
            <a:r>
              <a:rPr lang="en-US" sz="4800" dirty="0" smtClean="0">
                <a:solidFill>
                  <a:srgbClr val="FFFEFF"/>
                </a:solidFill>
              </a:rPr>
              <a:t>                         CERTIFICATE</a:t>
            </a:r>
            <a:endParaRPr lang="en-US" sz="4800" dirty="0">
              <a:solidFill>
                <a:srgbClr val="FFFE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580" y="1464658"/>
            <a:ext cx="9220840" cy="539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ETHERNET 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5893" y="1586345"/>
            <a:ext cx="32469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1970’s Robert Metcoff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45892" y="1888652"/>
            <a:ext cx="33521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10 base 5 – Thicknet(500 meters) 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345893" y="2199357"/>
            <a:ext cx="33521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10 base 2 – Thinnet(185 meters)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345892" y="2484867"/>
            <a:ext cx="24782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Base means baseband 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37" y="4004293"/>
            <a:ext cx="10829925" cy="25717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864" y="1707419"/>
            <a:ext cx="8164863" cy="211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6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ETHERNET 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5893" y="1586345"/>
            <a:ext cx="1563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10 base T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45892" y="1888652"/>
            <a:ext cx="1924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T – Twisted Pair  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345893" y="2199357"/>
            <a:ext cx="1563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10 Mbps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345892" y="2484867"/>
            <a:ext cx="28342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Maximum Segment is 100m 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37" y="4004293"/>
            <a:ext cx="10829925" cy="25717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3254" y="1524769"/>
            <a:ext cx="7743825" cy="241794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45891" y="2812369"/>
            <a:ext cx="1563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UTP and STP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459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ETHERNET 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5893" y="1586345"/>
            <a:ext cx="1563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More Twists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45892" y="1888652"/>
            <a:ext cx="28342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Less susceptible to EMI 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345893" y="2199357"/>
            <a:ext cx="20574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More Stringent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345892" y="2484867"/>
            <a:ext cx="32065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Less crosstalk and system noise 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3254" y="1524769"/>
            <a:ext cx="7743825" cy="241794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45891" y="2812369"/>
            <a:ext cx="39795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Higher supported frequency and Speeds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91" y="3694094"/>
            <a:ext cx="10942498" cy="28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1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ETHERNET 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217" y="4280687"/>
            <a:ext cx="9325565" cy="243570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441" y="1456566"/>
            <a:ext cx="10645367" cy="282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954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HUBS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587" y="1449865"/>
            <a:ext cx="10410825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37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SWITCHES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53984" y="1473056"/>
            <a:ext cx="5108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USES ASICs(Application Specific Integrated Circuits)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353984" y="1771316"/>
            <a:ext cx="54722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No degradation of performance between two devices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53984" y="2069576"/>
            <a:ext cx="5108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Can move traffic at wire speed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985" y="2367836"/>
            <a:ext cx="11428019" cy="379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5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ROUTER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44" y="1478355"/>
            <a:ext cx="11266431" cy="497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6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LIFE OF A PACKET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733" y="2330719"/>
            <a:ext cx="4083092" cy="31589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565775" tIns="88900" rIns="88900" bIns="88900" numCol="1" spcCol="1270" anchor="ctr" anchorCtr="0">
            <a:noAutofit/>
          </a:bodyPr>
          <a:lstStyle/>
          <a:p>
            <a:pPr defTabSz="1555750">
              <a:spcBef>
                <a:spcPct val="0"/>
              </a:spcBef>
              <a:spcAft>
                <a:spcPct val="35000"/>
              </a:spcAft>
            </a:pPr>
            <a:r>
              <a:rPr lang="en-IN" sz="2400" dirty="0" smtClean="0"/>
              <a:t>Server</a:t>
            </a:r>
            <a:r>
              <a:rPr lang="en-US" sz="3500" kern="1200" dirty="0"/>
              <a:t>	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72731" y="3736670"/>
            <a:ext cx="4083092" cy="31589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565775" tIns="88900" rIns="88900" bIns="88900" numCol="1" spcCol="1270" anchor="ctr" anchorCtr="0">
            <a:noAutofit/>
          </a:bodyPr>
          <a:lstStyle/>
          <a:p>
            <a:pPr defTabSz="1555750">
              <a:spcBef>
                <a:spcPct val="0"/>
              </a:spcBef>
              <a:spcAft>
                <a:spcPct val="35000"/>
              </a:spcAft>
            </a:pPr>
            <a:r>
              <a:rPr lang="en-IN" sz="2400" dirty="0" smtClean="0"/>
              <a:t>HUBS</a:t>
            </a:r>
            <a:r>
              <a:rPr lang="en-US" sz="3500" kern="1200" dirty="0"/>
              <a:t>	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472728" y="2233693"/>
            <a:ext cx="4293477" cy="396510"/>
            <a:chOff x="496568" y="356393"/>
            <a:chExt cx="6310391" cy="712787"/>
          </a:xfrm>
        </p:grpSpPr>
        <p:sp>
          <p:nvSpPr>
            <p:cNvPr id="25" name="Rectangle 24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APPLICATION LAYER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72726" y="3416993"/>
            <a:ext cx="4293479" cy="396510"/>
            <a:chOff x="496568" y="356393"/>
            <a:chExt cx="6310391" cy="712787"/>
          </a:xfrm>
        </p:grpSpPr>
        <p:sp>
          <p:nvSpPr>
            <p:cNvPr id="28" name="Rectangle 27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TRANSPORT LAYER 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72725" y="4582279"/>
            <a:ext cx="4293480" cy="396510"/>
            <a:chOff x="496568" y="356393"/>
            <a:chExt cx="6310391" cy="712787"/>
          </a:xfrm>
        </p:grpSpPr>
        <p:sp>
          <p:nvSpPr>
            <p:cNvPr id="31" name="Rectangle 30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ectangle 31"/>
            <p:cNvSpPr/>
            <p:nvPr/>
          </p:nvSpPr>
          <p:spPr>
            <a:xfrm>
              <a:off x="496568" y="356826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INTERNET LAYER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72725" y="5863033"/>
            <a:ext cx="4293480" cy="396510"/>
            <a:chOff x="496568" y="356393"/>
            <a:chExt cx="6310391" cy="712787"/>
          </a:xfrm>
        </p:grpSpPr>
        <p:sp>
          <p:nvSpPr>
            <p:cNvPr id="34" name="Rectangle 33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Rectangle 34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NETWORK ACCESS LAYER</a:t>
              </a:r>
              <a:endParaRPr lang="en-US" sz="3500" kern="1200" dirty="0"/>
            </a:p>
          </p:txBody>
        </p:sp>
      </p:grpSp>
      <p:sp>
        <p:nvSpPr>
          <p:cNvPr id="36" name="Rectangle 35"/>
          <p:cNvSpPr/>
          <p:nvPr/>
        </p:nvSpPr>
        <p:spPr>
          <a:xfrm>
            <a:off x="353984" y="1473056"/>
            <a:ext cx="59982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Encapsulation – Process of adding headers and trailers to data</a:t>
            </a:r>
            <a:endParaRPr lang="en-IN" dirty="0"/>
          </a:p>
        </p:txBody>
      </p:sp>
      <p:sp>
        <p:nvSpPr>
          <p:cNvPr id="37" name="Rectangle 36"/>
          <p:cNvSpPr/>
          <p:nvPr/>
        </p:nvSpPr>
        <p:spPr>
          <a:xfrm>
            <a:off x="5138442" y="5863033"/>
            <a:ext cx="4013650" cy="3965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8" name="TextBox 37"/>
          <p:cNvSpPr txBox="1"/>
          <p:nvPr/>
        </p:nvSpPr>
        <p:spPr>
          <a:xfrm>
            <a:off x="5138442" y="5893994"/>
            <a:ext cx="416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HEADER MAC   IP  TCP DATA TRAILER</a:t>
            </a:r>
            <a:endParaRPr lang="en-IN" dirty="0"/>
          </a:p>
        </p:txBody>
      </p:sp>
      <p:cxnSp>
        <p:nvCxnSpPr>
          <p:cNvPr id="40" name="Straight Connector 39"/>
          <p:cNvCxnSpPr/>
          <p:nvPr/>
        </p:nvCxnSpPr>
        <p:spPr>
          <a:xfrm>
            <a:off x="7091320" y="5887001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6706949" y="5887001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104092" y="5887001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588981" y="5887001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152092" y="5887001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8164864" y="5887001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5138442" y="4606347"/>
            <a:ext cx="1434988" cy="3965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8" name="TextBox 47"/>
          <p:cNvSpPr txBox="1"/>
          <p:nvPr/>
        </p:nvSpPr>
        <p:spPr>
          <a:xfrm>
            <a:off x="5138443" y="4612252"/>
            <a:ext cx="216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IP  TCP DATA </a:t>
            </a:r>
            <a:endParaRPr lang="en-IN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6573430" y="4630315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5970574" y="4630315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481005" y="4630315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5138442" y="3426254"/>
            <a:ext cx="1080287" cy="3965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6" name="TextBox 55"/>
          <p:cNvSpPr txBox="1"/>
          <p:nvPr/>
        </p:nvSpPr>
        <p:spPr>
          <a:xfrm>
            <a:off x="5061568" y="3456808"/>
            <a:ext cx="129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TCP DATA</a:t>
            </a:r>
            <a:endParaRPr lang="en-IN" dirty="0"/>
          </a:p>
        </p:txBody>
      </p:sp>
      <p:cxnSp>
        <p:nvCxnSpPr>
          <p:cNvPr id="58" name="Straight Connector 57"/>
          <p:cNvCxnSpPr/>
          <p:nvPr/>
        </p:nvCxnSpPr>
        <p:spPr>
          <a:xfrm>
            <a:off x="6218729" y="3450222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584853" y="3450222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5138442" y="2244431"/>
            <a:ext cx="1811268" cy="3965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4" name="TextBox 63"/>
          <p:cNvSpPr txBox="1"/>
          <p:nvPr/>
        </p:nvSpPr>
        <p:spPr>
          <a:xfrm>
            <a:off x="5138442" y="2275392"/>
            <a:ext cx="2079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HTTP/FTP  DATA </a:t>
            </a:r>
            <a:endParaRPr lang="en-IN" dirty="0"/>
          </a:p>
        </p:txBody>
      </p:sp>
      <p:cxnSp>
        <p:nvCxnSpPr>
          <p:cNvPr id="66" name="Straight Connector 65"/>
          <p:cNvCxnSpPr/>
          <p:nvPr/>
        </p:nvCxnSpPr>
        <p:spPr>
          <a:xfrm>
            <a:off x="6949710" y="2257661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6290208" y="2275392"/>
            <a:ext cx="0" cy="37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/>
          <p:cNvSpPr/>
          <p:nvPr/>
        </p:nvSpPr>
        <p:spPr>
          <a:xfrm>
            <a:off x="9215565" y="2262015"/>
            <a:ext cx="2395243" cy="339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PDU</a:t>
            </a:r>
            <a:endParaRPr lang="en-IN" dirty="0"/>
          </a:p>
        </p:txBody>
      </p:sp>
      <p:sp>
        <p:nvSpPr>
          <p:cNvPr id="73" name="Rectangle 72"/>
          <p:cNvSpPr/>
          <p:nvPr/>
        </p:nvSpPr>
        <p:spPr>
          <a:xfrm>
            <a:off x="9222213" y="3445315"/>
            <a:ext cx="2395243" cy="339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SEGMENT</a:t>
            </a:r>
            <a:endParaRPr lang="en-IN" dirty="0"/>
          </a:p>
        </p:txBody>
      </p:sp>
      <p:sp>
        <p:nvSpPr>
          <p:cNvPr id="74" name="Rectangle 73"/>
          <p:cNvSpPr/>
          <p:nvPr/>
        </p:nvSpPr>
        <p:spPr>
          <a:xfrm>
            <a:off x="9262683" y="4634669"/>
            <a:ext cx="2395243" cy="339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PACKET</a:t>
            </a:r>
            <a:endParaRPr lang="en-IN" dirty="0"/>
          </a:p>
        </p:txBody>
      </p:sp>
      <p:sp>
        <p:nvSpPr>
          <p:cNvPr id="75" name="Rectangle 74"/>
          <p:cNvSpPr/>
          <p:nvPr/>
        </p:nvSpPr>
        <p:spPr>
          <a:xfrm>
            <a:off x="9305840" y="5891355"/>
            <a:ext cx="2395243" cy="339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FRAME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9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MEDIA ACCESS CONTROL 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64" y="1430011"/>
            <a:ext cx="7598420" cy="4762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8219" y="1430011"/>
            <a:ext cx="3701389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38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DUPLEX AND SPEED MISMATCH 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7736" y="1468668"/>
            <a:ext cx="59982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SPEED MISMATCHES AND DUPLEX MISMATCHES</a:t>
            </a:r>
          </a:p>
          <a:p>
            <a:r>
              <a:rPr lang="en-IN" dirty="0"/>
              <a:t>	</a:t>
            </a:r>
            <a:r>
              <a:rPr lang="en-IN" dirty="0" smtClean="0"/>
              <a:t>-when auto negotiation fails</a:t>
            </a:r>
          </a:p>
          <a:p>
            <a:r>
              <a:rPr lang="en-IN" dirty="0"/>
              <a:t>	</a:t>
            </a:r>
            <a:r>
              <a:rPr lang="en-IN" dirty="0" smtClean="0"/>
              <a:t>-when manual configuration mismatched</a:t>
            </a:r>
            <a:endParaRPr lang="en-IN" dirty="0"/>
          </a:p>
        </p:txBody>
      </p:sp>
      <p:sp>
        <p:nvSpPr>
          <p:cNvPr id="44" name="Rectangle 43"/>
          <p:cNvSpPr/>
          <p:nvPr/>
        </p:nvSpPr>
        <p:spPr>
          <a:xfrm>
            <a:off x="97736" y="2501204"/>
            <a:ext cx="59982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DUPLEX MISMATCHES</a:t>
            </a:r>
          </a:p>
          <a:p>
            <a:r>
              <a:rPr lang="en-IN" dirty="0"/>
              <a:t>	</a:t>
            </a:r>
            <a:r>
              <a:rPr lang="en-IN" dirty="0" smtClean="0"/>
              <a:t>-Performance Issue</a:t>
            </a:r>
          </a:p>
          <a:p>
            <a:r>
              <a:rPr lang="en-IN" dirty="0"/>
              <a:t>	</a:t>
            </a:r>
            <a:r>
              <a:rPr lang="en-IN" dirty="0" smtClean="0"/>
              <a:t>-Ping may succeed</a:t>
            </a:r>
          </a:p>
          <a:p>
            <a:r>
              <a:rPr lang="en-IN" dirty="0"/>
              <a:t>	</a:t>
            </a:r>
            <a:r>
              <a:rPr lang="en-IN" dirty="0" smtClean="0"/>
              <a:t>-Movement of large files will get affected</a:t>
            </a:r>
            <a:endParaRPr lang="en-IN" dirty="0"/>
          </a:p>
        </p:txBody>
      </p:sp>
      <p:sp>
        <p:nvSpPr>
          <p:cNvPr id="52" name="Rectangle 51"/>
          <p:cNvSpPr/>
          <p:nvPr/>
        </p:nvSpPr>
        <p:spPr>
          <a:xfrm>
            <a:off x="97736" y="4097257"/>
            <a:ext cx="53637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IN PACKET TRACER</a:t>
            </a:r>
          </a:p>
          <a:p>
            <a:r>
              <a:rPr lang="en-IN" dirty="0"/>
              <a:t>	</a:t>
            </a:r>
            <a:r>
              <a:rPr lang="en-IN" dirty="0" smtClean="0"/>
              <a:t>-go to enable mode then type</a:t>
            </a:r>
          </a:p>
          <a:p>
            <a:r>
              <a:rPr lang="en-IN" dirty="0"/>
              <a:t>	</a:t>
            </a:r>
            <a:r>
              <a:rPr lang="en-IN" dirty="0" smtClean="0"/>
              <a:t>#sh run int f0/3                {Your interface name}</a:t>
            </a:r>
          </a:p>
          <a:p>
            <a:r>
              <a:rPr lang="en-IN" dirty="0"/>
              <a:t>	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2080" y="1473056"/>
            <a:ext cx="6866313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17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49546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COURSE INSTRUCTOR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65" y="1974457"/>
            <a:ext cx="8127601" cy="42725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6110" y="1602222"/>
            <a:ext cx="3126938" cy="513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06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TCP HANDSHAKE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938" y="1446415"/>
            <a:ext cx="11380124" cy="533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71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TCP HEADER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18" y="1893535"/>
            <a:ext cx="4531540" cy="37733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2527" y="1693300"/>
            <a:ext cx="7444673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33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WIRESHARK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535" y="1467527"/>
            <a:ext cx="11310099" cy="513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5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VLAN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7736" y="1468668"/>
            <a:ext cx="599826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VIRTUAL LOCAL AREA CONCEPT IN NETWORKING</a:t>
            </a:r>
          </a:p>
          <a:p>
            <a:r>
              <a:rPr lang="en-IN" dirty="0"/>
              <a:t>	</a:t>
            </a:r>
            <a:r>
              <a:rPr lang="en-IN" dirty="0" smtClean="0"/>
              <a:t>-It’s a group of host with common subnet even if they </a:t>
            </a:r>
          </a:p>
          <a:p>
            <a:r>
              <a:rPr lang="en-IN" dirty="0"/>
              <a:t>	 </a:t>
            </a:r>
            <a:r>
              <a:rPr lang="en-IN" dirty="0" smtClean="0"/>
              <a:t>are not physically connected with same switch</a:t>
            </a:r>
          </a:p>
          <a:p>
            <a:r>
              <a:rPr lang="en-IN" dirty="0"/>
              <a:t>	</a:t>
            </a:r>
            <a:r>
              <a:rPr lang="en-IN" dirty="0" smtClean="0"/>
              <a:t>-have single broadcast domain</a:t>
            </a:r>
          </a:p>
          <a:p>
            <a:r>
              <a:rPr lang="en-IN" dirty="0"/>
              <a:t>	</a:t>
            </a:r>
            <a:r>
              <a:rPr lang="en-IN" dirty="0" smtClean="0"/>
              <a:t>-so possible to span subnet across multiple switches</a:t>
            </a:r>
          </a:p>
          <a:p>
            <a:r>
              <a:rPr lang="en-IN" dirty="0"/>
              <a:t>	</a:t>
            </a:r>
            <a:r>
              <a:rPr lang="en-IN" dirty="0" smtClean="0"/>
              <a:t>-we can segment them in proper category in an company</a:t>
            </a:r>
          </a:p>
          <a:p>
            <a:r>
              <a:rPr lang="en-IN" dirty="0"/>
              <a:t>	</a:t>
            </a:r>
            <a:r>
              <a:rPr lang="en-IN" dirty="0" smtClean="0"/>
              <a:t>-increases flexibility	</a:t>
            </a:r>
          </a:p>
          <a:p>
            <a:r>
              <a:rPr lang="en-IN" dirty="0"/>
              <a:t>	</a:t>
            </a:r>
            <a:r>
              <a:rPr lang="en-IN" dirty="0" smtClean="0"/>
              <a:t>-</a:t>
            </a:r>
            <a:r>
              <a:rPr lang="en-IN" dirty="0" smtClean="0"/>
              <a:t>security</a:t>
            </a:r>
          </a:p>
          <a:p>
            <a:r>
              <a:rPr lang="en-IN" dirty="0" smtClean="0"/>
              <a:t>Protocols Used in VLANs</a:t>
            </a:r>
          </a:p>
          <a:p>
            <a:r>
              <a:rPr lang="en-IN" dirty="0"/>
              <a:t>	</a:t>
            </a:r>
            <a:r>
              <a:rPr lang="en-IN" dirty="0" smtClean="0"/>
              <a:t>- CDP – Cisco Discovery Protocol</a:t>
            </a:r>
          </a:p>
          <a:p>
            <a:r>
              <a:rPr lang="en-IN" dirty="0"/>
              <a:t>	</a:t>
            </a:r>
            <a:r>
              <a:rPr lang="en-IN" dirty="0" smtClean="0"/>
              <a:t>- VTP  –   Vlan trunking Protocol</a:t>
            </a:r>
          </a:p>
          <a:p>
            <a:r>
              <a:rPr lang="en-IN" dirty="0"/>
              <a:t>	</a:t>
            </a:r>
            <a:r>
              <a:rPr lang="en-IN" dirty="0" smtClean="0"/>
              <a:t>-PAGP – Port aggregation Protocol</a:t>
            </a:r>
          </a:p>
          <a:p>
            <a:r>
              <a:rPr lang="en-IN" dirty="0" smtClean="0"/>
              <a:t>TYPES </a:t>
            </a:r>
          </a:p>
          <a:p>
            <a:r>
              <a:rPr lang="en-IN" dirty="0"/>
              <a:t>	</a:t>
            </a:r>
            <a:r>
              <a:rPr lang="en-IN" dirty="0" smtClean="0"/>
              <a:t>- Static Vlans – Administrative Manually does the entries</a:t>
            </a:r>
          </a:p>
          <a:p>
            <a:r>
              <a:rPr lang="en-IN" dirty="0"/>
              <a:t>	</a:t>
            </a:r>
            <a:r>
              <a:rPr lang="en-IN" dirty="0" smtClean="0"/>
              <a:t>-Dynamic Vlans – Sets Vlans category according to mac-  				    address of that system</a:t>
            </a:r>
          </a:p>
          <a:p>
            <a:r>
              <a:rPr lang="en-IN" dirty="0"/>
              <a:t>	</a:t>
            </a:r>
            <a:r>
              <a:rPr lang="en-IN" dirty="0" smtClean="0"/>
              <a:t>-Voice Vlan – Set for IP Phones for </a:t>
            </a:r>
            <a:r>
              <a:rPr lang="en-IN" smtClean="0"/>
              <a:t>better management 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610" y="1468668"/>
            <a:ext cx="4774301" cy="24155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8421" y="4232135"/>
            <a:ext cx="4175490" cy="251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VLAN – PACKET  TRACER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63" y="1432290"/>
            <a:ext cx="11328850" cy="504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19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="" xmlns:a16="http://schemas.microsoft.com/office/drawing/2014/main" id="{379F11E2-8BA5-4C5C-AE7C-361E5EA011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C00E1DA-EC7C-40FC-95E3-11FDCD2E429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63907" y="3216365"/>
            <a:ext cx="3081576" cy="6817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9A421166-2996-41A7-B094-AE5316F347D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="" xmlns:a16="http://schemas.microsoft.com/office/drawing/2014/main" id="{FDBB1B92-A3EB-43E4-8FAB-D20E8ED14C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="" xmlns:a16="http://schemas.microsoft.com/office/drawing/2014/main" id="{3F3972F4-FE7E-48EA-AAD8-9BE5750A66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="" xmlns:a16="http://schemas.microsoft.com/office/drawing/2014/main" id="{221614E5-870B-4D5E-A43B-8FF7E532348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05" y="723900"/>
            <a:ext cx="7499845" cy="566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INSTALLATION OF RECOMMENDED SOFTWARE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966" y="2825974"/>
            <a:ext cx="2838450" cy="2019300"/>
          </a:xfrm>
        </p:spPr>
      </p:pic>
      <p:sp>
        <p:nvSpPr>
          <p:cNvPr id="9" name="Rectangle 8"/>
          <p:cNvSpPr/>
          <p:nvPr/>
        </p:nvSpPr>
        <p:spPr>
          <a:xfrm>
            <a:off x="484088" y="1560514"/>
            <a:ext cx="34767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Packet Tracer: Windows Installation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998" y="1820707"/>
            <a:ext cx="7558893" cy="402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4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BASICS OF NETWORKING TERMS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833" y="1595691"/>
            <a:ext cx="4190578" cy="4325009"/>
          </a:xfrm>
        </p:spPr>
      </p:pic>
      <p:grpSp>
        <p:nvGrpSpPr>
          <p:cNvPr id="7" name="Group 6"/>
          <p:cNvGrpSpPr/>
          <p:nvPr/>
        </p:nvGrpSpPr>
        <p:grpSpPr>
          <a:xfrm>
            <a:off x="407997" y="1571724"/>
            <a:ext cx="6310391" cy="396510"/>
            <a:chOff x="496568" y="356393"/>
            <a:chExt cx="6310391" cy="712787"/>
          </a:xfrm>
        </p:grpSpPr>
        <p:sp>
          <p:nvSpPr>
            <p:cNvPr id="8" name="Rectangle 7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ectangle 11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Networking ?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07997" y="2072082"/>
            <a:ext cx="6310391" cy="396510"/>
            <a:chOff x="496568" y="356393"/>
            <a:chExt cx="6310391" cy="712787"/>
          </a:xfrm>
        </p:grpSpPr>
        <p:sp>
          <p:nvSpPr>
            <p:cNvPr id="14" name="Rectangle 13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Server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07996" y="2572440"/>
            <a:ext cx="6310391" cy="396510"/>
            <a:chOff x="496568" y="356393"/>
            <a:chExt cx="6310391" cy="712787"/>
          </a:xfrm>
        </p:grpSpPr>
        <p:sp>
          <p:nvSpPr>
            <p:cNvPr id="17" name="Rectangle 16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ectangle 17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Clients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07995" y="3082451"/>
            <a:ext cx="6310391" cy="396510"/>
            <a:chOff x="496568" y="356393"/>
            <a:chExt cx="6310391" cy="712787"/>
          </a:xfrm>
        </p:grpSpPr>
        <p:sp>
          <p:nvSpPr>
            <p:cNvPr id="20" name="Rectangle 19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Ports and Protocols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07994" y="3573156"/>
            <a:ext cx="6310391" cy="396510"/>
            <a:chOff x="496568" y="356393"/>
            <a:chExt cx="6310391" cy="712787"/>
          </a:xfrm>
        </p:grpSpPr>
        <p:sp>
          <p:nvSpPr>
            <p:cNvPr id="23" name="Rectangle 22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Rectangle 23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Repeaters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07993" y="4056715"/>
            <a:ext cx="6310391" cy="396510"/>
            <a:chOff x="496568" y="356393"/>
            <a:chExt cx="6310391" cy="712787"/>
          </a:xfrm>
        </p:grpSpPr>
        <p:sp>
          <p:nvSpPr>
            <p:cNvPr id="26" name="Rectangle 25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HUBS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07993" y="4540274"/>
            <a:ext cx="6310391" cy="396510"/>
            <a:chOff x="496568" y="356393"/>
            <a:chExt cx="6310391" cy="712787"/>
          </a:xfrm>
        </p:grpSpPr>
        <p:sp>
          <p:nvSpPr>
            <p:cNvPr id="29" name="Rectangle 28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Switches and Routers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07992" y="5030979"/>
            <a:ext cx="6310391" cy="396510"/>
            <a:chOff x="496568" y="356393"/>
            <a:chExt cx="6310391" cy="712787"/>
          </a:xfrm>
        </p:grpSpPr>
        <p:sp>
          <p:nvSpPr>
            <p:cNvPr id="32" name="Rectangle 31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Firewalls 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07991" y="5524191"/>
            <a:ext cx="6310391" cy="396510"/>
            <a:chOff x="496568" y="356393"/>
            <a:chExt cx="6310391" cy="712787"/>
          </a:xfrm>
        </p:grpSpPr>
        <p:sp>
          <p:nvSpPr>
            <p:cNvPr id="35" name="Rectangle 34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Rectangle 35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IDS and IPS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07991" y="6010263"/>
            <a:ext cx="6310391" cy="396510"/>
            <a:chOff x="496568" y="356393"/>
            <a:chExt cx="6310391" cy="712787"/>
          </a:xfrm>
        </p:grpSpPr>
        <p:sp>
          <p:nvSpPr>
            <p:cNvPr id="38" name="Rectangle 37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9" name="Rectangle 38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PORTS</a:t>
              </a:r>
              <a:r>
                <a:rPr lang="en-US" sz="3500" kern="1200" dirty="0"/>
                <a:t>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8742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IN" b="1" dirty="0"/>
              <a:t>OSI  </a:t>
            </a:r>
            <a:r>
              <a:rPr lang="en-IN" b="1" dirty="0" smtClean="0"/>
              <a:t>AND TCP/IP </a:t>
            </a:r>
            <a:r>
              <a:rPr lang="en-IN" b="1" dirty="0"/>
              <a:t>Model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099" y="1529395"/>
            <a:ext cx="10558709" cy="500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951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IN" b="1" dirty="0" smtClean="0"/>
              <a:t> TCP/IP </a:t>
            </a:r>
            <a:r>
              <a:rPr lang="en-IN" b="1" dirty="0"/>
              <a:t>Model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55" y="1537486"/>
            <a:ext cx="10171688" cy="480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98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IN" b="1" dirty="0" smtClean="0"/>
              <a:t> TCP/IP </a:t>
            </a:r>
            <a:r>
              <a:rPr lang="en-IN" b="1" dirty="0"/>
              <a:t>Model</a:t>
            </a:r>
            <a:endParaRPr lang="en-US" dirty="0">
              <a:solidFill>
                <a:srgbClr val="FFFE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55" y="1537486"/>
            <a:ext cx="10171688" cy="480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26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73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EFF"/>
                </a:solidFill>
              </a:rPr>
              <a:t>BINARY</a:t>
            </a:r>
            <a:endParaRPr lang="en-US" dirty="0">
              <a:solidFill>
                <a:srgbClr val="FFFEFF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07997" y="1571724"/>
            <a:ext cx="6310391" cy="396510"/>
            <a:chOff x="496568" y="356393"/>
            <a:chExt cx="6310391" cy="712787"/>
          </a:xfrm>
        </p:grpSpPr>
        <p:sp>
          <p:nvSpPr>
            <p:cNvPr id="8" name="Rectangle 7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ectangle 11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BINARY MATHS  (BASE-2)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07984" y="2286894"/>
            <a:ext cx="6310395" cy="396510"/>
            <a:chOff x="496564" y="356393"/>
            <a:chExt cx="6310395" cy="712787"/>
          </a:xfrm>
        </p:grpSpPr>
        <p:sp>
          <p:nvSpPr>
            <p:cNvPr id="17" name="Rectangle 16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ectangle 17"/>
            <p:cNvSpPr/>
            <p:nvPr/>
          </p:nvSpPr>
          <p:spPr>
            <a:xfrm>
              <a:off x="496564" y="372471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HEXADECIMAL  (BASE-16)</a:t>
              </a:r>
              <a:r>
                <a:rPr lang="en-US" sz="3500" kern="1200" dirty="0"/>
                <a:t>	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07983" y="2969229"/>
            <a:ext cx="6310391" cy="396510"/>
            <a:chOff x="496568" y="356393"/>
            <a:chExt cx="6310391" cy="712787"/>
          </a:xfrm>
        </p:grpSpPr>
        <p:sp>
          <p:nvSpPr>
            <p:cNvPr id="23" name="Rectangle 22"/>
            <p:cNvSpPr/>
            <p:nvPr/>
          </p:nvSpPr>
          <p:spPr>
            <a:xfrm>
              <a:off x="496568" y="356393"/>
              <a:ext cx="6310391" cy="712787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Rectangle 23"/>
            <p:cNvSpPr/>
            <p:nvPr/>
          </p:nvSpPr>
          <p:spPr>
            <a:xfrm>
              <a:off x="496568" y="399479"/>
              <a:ext cx="6310391" cy="5678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65775" tIns="88900" rIns="88900" bIns="88900" numCol="1" spcCol="1270" anchor="ctr" anchorCtr="0">
              <a:noAutofit/>
            </a:bodyPr>
            <a:lstStyle/>
            <a:p>
              <a:pPr defTabSz="1555750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dirty="0" smtClean="0"/>
                <a:t>OCTALS             (BASE-8</a:t>
              </a:r>
              <a:endParaRPr lang="en-US" sz="3500" kern="1200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83" y="3512927"/>
            <a:ext cx="11021038" cy="299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24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Props1.xml><?xml version="1.0" encoding="utf-8"?>
<ds:datastoreItem xmlns:ds="http://schemas.openxmlformats.org/officeDocument/2006/customXml" ds:itemID="{E3852F5D-AAE7-473B-9767-8875B60BC6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FC8A1C-A436-42C0-AC33-FAFFFAF219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5C8BF1-B0E4-49A1-808F-40F2AD30E743}">
  <ds:schemaRefs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0</TotalTime>
  <Words>493</Words>
  <Application>Microsoft Office PowerPoint</Application>
  <PresentationFormat>Widescreen</PresentationFormat>
  <Paragraphs>181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Calibri</vt:lpstr>
      <vt:lpstr>Gill Sans MT</vt:lpstr>
      <vt:lpstr>Wingdings 2</vt:lpstr>
      <vt:lpstr>Dividend</vt:lpstr>
      <vt:lpstr>CCNA</vt:lpstr>
      <vt:lpstr>                         CERTIFICATE</vt:lpstr>
      <vt:lpstr>COURSE INSTRUCTOR</vt:lpstr>
      <vt:lpstr>INSTALLATION OF RECOMMENDED SOFTWARE</vt:lpstr>
      <vt:lpstr>BASICS OF NETWORKING TERMS</vt:lpstr>
      <vt:lpstr>OSI  AND TCP/IP Model</vt:lpstr>
      <vt:lpstr> TCP/IP Model</vt:lpstr>
      <vt:lpstr> TCP/IP Model</vt:lpstr>
      <vt:lpstr>BINARY</vt:lpstr>
      <vt:lpstr>IP ADDRESSING</vt:lpstr>
      <vt:lpstr>Initial Device Configurations</vt:lpstr>
      <vt:lpstr>Initial Device Configuration - SWITCHES</vt:lpstr>
      <vt:lpstr>Initial Device Configuration - RouTERS</vt:lpstr>
      <vt:lpstr>ORIGINAL TERMINAL VS PACKET TRACER</vt:lpstr>
      <vt:lpstr>ALLOCATING AND SUBNETTING IP ADDRESS</vt:lpstr>
      <vt:lpstr>IP SUBNETTING </vt:lpstr>
      <vt:lpstr>IP SUBNETTING - CHEATSHEET </vt:lpstr>
      <vt:lpstr>SPANNING TREE </vt:lpstr>
      <vt:lpstr>CABLING and PaCKET FLOWS </vt:lpstr>
      <vt:lpstr>ETHERNET </vt:lpstr>
      <vt:lpstr>ETHERNET </vt:lpstr>
      <vt:lpstr>ETHERNET </vt:lpstr>
      <vt:lpstr>ETHERNET </vt:lpstr>
      <vt:lpstr>HUBS</vt:lpstr>
      <vt:lpstr>SWITCHES</vt:lpstr>
      <vt:lpstr>ROUTER</vt:lpstr>
      <vt:lpstr>LIFE OF A PACKET</vt:lpstr>
      <vt:lpstr>MEDIA ACCESS CONTROL </vt:lpstr>
      <vt:lpstr>DUPLEX AND SPEED MISMATCH </vt:lpstr>
      <vt:lpstr>TCP HANDSHAKE</vt:lpstr>
      <vt:lpstr>TCP HEADER</vt:lpstr>
      <vt:lpstr>WIRESHARK</vt:lpstr>
      <vt:lpstr>VLAN</vt:lpstr>
      <vt:lpstr>VLAN – PACKET  TRACER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2021-04-02T12:01:18Z</dcterms:created>
  <dcterms:modified xsi:type="dcterms:W3CDTF">2021-04-02T20:09:27Z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